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78" r:id="rId6"/>
  </p:sldMasterIdLst>
  <p:notesMasterIdLst>
    <p:notesMasterId r:id="rId22"/>
  </p:notesMasterIdLst>
  <p:handoutMasterIdLst>
    <p:handoutMasterId r:id="rId23"/>
  </p:handoutMasterIdLst>
  <p:sldIdLst>
    <p:sldId id="1595" r:id="rId7"/>
    <p:sldId id="1619" r:id="rId8"/>
    <p:sldId id="1621" r:id="rId9"/>
    <p:sldId id="1551" r:id="rId10"/>
    <p:sldId id="1549" r:id="rId11"/>
    <p:sldId id="1556" r:id="rId12"/>
    <p:sldId id="1604" r:id="rId13"/>
    <p:sldId id="1620" r:id="rId14"/>
    <p:sldId id="1622" r:id="rId15"/>
    <p:sldId id="1623" r:id="rId16"/>
    <p:sldId id="1605" r:id="rId17"/>
    <p:sldId id="1606" r:id="rId18"/>
    <p:sldId id="1624" r:id="rId19"/>
    <p:sldId id="1592" r:id="rId20"/>
    <p:sldId id="1591"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1619"/>
            <p14:sldId id="1621"/>
            <p14:sldId id="1551"/>
            <p14:sldId id="1549"/>
            <p14:sldId id="1556"/>
            <p14:sldId id="1604"/>
            <p14:sldId id="1620"/>
            <p14:sldId id="1622"/>
            <p14:sldId id="1623"/>
            <p14:sldId id="1605"/>
            <p14:sldId id="1606"/>
            <p14:sldId id="1624"/>
          </p14:sldIdLst>
        </p14:section>
        <p14:section name="Untitled Section" id="{8CAB0978-3D22-47B8-8593-3EFC0834A60A}">
          <p14:sldIdLst>
            <p14:sldId id="1592"/>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2F2F2F"/>
    <a:srgbClr val="787878"/>
    <a:srgbClr val="595959"/>
    <a:srgbClr val="A6A6A6"/>
    <a:srgbClr val="7F7F7F"/>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2136" autoAdjust="0"/>
  </p:normalViewPr>
  <p:slideViewPr>
    <p:cSldViewPr snapToGrid="0">
      <p:cViewPr varScale="1">
        <p:scale>
          <a:sx n="99" d="100"/>
          <a:sy n="99" d="100"/>
        </p:scale>
        <p:origin x="930"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36528D-EB99-44AF-A17A-138E58FF5392}" type="doc">
      <dgm:prSet loTypeId="urn:microsoft.com/office/officeart/2005/8/layout/process1" loCatId="process" qsTypeId="urn:microsoft.com/office/officeart/2005/8/quickstyle/simple1" qsCatId="simple" csTypeId="urn:microsoft.com/office/officeart/2005/8/colors/accent1_2" csCatId="accent1" phldr="1"/>
      <dgm:spPr/>
    </dgm:pt>
    <dgm:pt modelId="{5612AF3C-359D-4B9B-99D2-734496A66BF1}">
      <dgm:prSet phldrT="[Text]"/>
      <dgm:spPr/>
      <dgm:t>
        <a:bodyPr/>
        <a:lstStyle/>
        <a:p>
          <a:r>
            <a:rPr lang="en-IE" dirty="0"/>
            <a:t>Employee Applies</a:t>
          </a:r>
          <a:endParaRPr lang="en-US" dirty="0"/>
        </a:p>
      </dgm:t>
    </dgm:pt>
    <dgm:pt modelId="{BAA468DB-B46E-45FA-8F66-1BB9FEF05708}" type="parTrans" cxnId="{FCD19B11-5FC7-46BC-83BE-B06A4CF421D2}">
      <dgm:prSet/>
      <dgm:spPr/>
      <dgm:t>
        <a:bodyPr/>
        <a:lstStyle/>
        <a:p>
          <a:endParaRPr lang="en-US"/>
        </a:p>
      </dgm:t>
    </dgm:pt>
    <dgm:pt modelId="{12F92C0B-A555-421A-B235-B4BE15577273}" type="sibTrans" cxnId="{FCD19B11-5FC7-46BC-83BE-B06A4CF421D2}">
      <dgm:prSet/>
      <dgm:spPr/>
      <dgm:t>
        <a:bodyPr/>
        <a:lstStyle/>
        <a:p>
          <a:endParaRPr lang="en-US"/>
        </a:p>
      </dgm:t>
    </dgm:pt>
    <dgm:pt modelId="{5928F6EA-4032-4964-84C6-10CEA5724953}">
      <dgm:prSet phldrT="[Text]"/>
      <dgm:spPr/>
      <dgm:t>
        <a:bodyPr/>
        <a:lstStyle/>
        <a:p>
          <a:r>
            <a:rPr lang="en-IE" dirty="0"/>
            <a:t>Hiring Manager reviews application</a:t>
          </a:r>
          <a:endParaRPr lang="en-US" dirty="0"/>
        </a:p>
      </dgm:t>
    </dgm:pt>
    <dgm:pt modelId="{80E95F6F-F6BE-4BA1-B0AC-C4E85A00DC9F}" type="parTrans" cxnId="{EB1A81FE-F370-4728-A48E-DC22088AAC32}">
      <dgm:prSet/>
      <dgm:spPr/>
      <dgm:t>
        <a:bodyPr/>
        <a:lstStyle/>
        <a:p>
          <a:endParaRPr lang="en-US"/>
        </a:p>
      </dgm:t>
    </dgm:pt>
    <dgm:pt modelId="{B80B9B09-8DF5-4FE1-B933-95586FB61E14}" type="sibTrans" cxnId="{EB1A81FE-F370-4728-A48E-DC22088AAC32}">
      <dgm:prSet/>
      <dgm:spPr/>
      <dgm:t>
        <a:bodyPr/>
        <a:lstStyle/>
        <a:p>
          <a:endParaRPr lang="en-US"/>
        </a:p>
      </dgm:t>
    </dgm:pt>
    <dgm:pt modelId="{526095D0-43BC-4487-B4A4-93145C8D1885}">
      <dgm:prSet phldrT="[Text]"/>
      <dgm:spPr/>
      <dgm:t>
        <a:bodyPr/>
        <a:lstStyle/>
        <a:p>
          <a:r>
            <a:rPr lang="en-IE" dirty="0"/>
            <a:t>Application is approved or denied</a:t>
          </a:r>
          <a:endParaRPr lang="en-US" dirty="0"/>
        </a:p>
      </dgm:t>
    </dgm:pt>
    <dgm:pt modelId="{E747B77C-8AA5-4116-ABED-795453D6C824}" type="parTrans" cxnId="{32C8116D-9C42-4E05-9DF6-28A6247981AE}">
      <dgm:prSet/>
      <dgm:spPr/>
      <dgm:t>
        <a:bodyPr/>
        <a:lstStyle/>
        <a:p>
          <a:endParaRPr lang="en-US"/>
        </a:p>
      </dgm:t>
    </dgm:pt>
    <dgm:pt modelId="{5AF2CDDB-10A3-4CD2-AC19-13949EC3DF15}" type="sibTrans" cxnId="{32C8116D-9C42-4E05-9DF6-28A6247981AE}">
      <dgm:prSet/>
      <dgm:spPr/>
      <dgm:t>
        <a:bodyPr/>
        <a:lstStyle/>
        <a:p>
          <a:endParaRPr lang="en-US"/>
        </a:p>
      </dgm:t>
    </dgm:pt>
    <dgm:pt modelId="{710B3B4D-6297-44BB-8D87-D097F1565EA5}" type="pres">
      <dgm:prSet presAssocID="{0836528D-EB99-44AF-A17A-138E58FF5392}" presName="Name0" presStyleCnt="0">
        <dgm:presLayoutVars>
          <dgm:dir/>
          <dgm:resizeHandles val="exact"/>
        </dgm:presLayoutVars>
      </dgm:prSet>
      <dgm:spPr/>
    </dgm:pt>
    <dgm:pt modelId="{D9003BC7-B8DF-4C9C-939D-9995EB66B413}" type="pres">
      <dgm:prSet presAssocID="{5612AF3C-359D-4B9B-99D2-734496A66BF1}" presName="node" presStyleLbl="node1" presStyleIdx="0" presStyleCnt="3">
        <dgm:presLayoutVars>
          <dgm:bulletEnabled val="1"/>
        </dgm:presLayoutVars>
      </dgm:prSet>
      <dgm:spPr/>
    </dgm:pt>
    <dgm:pt modelId="{F85AA238-F5BF-46C1-B0D0-09DFFE2B72CF}" type="pres">
      <dgm:prSet presAssocID="{12F92C0B-A555-421A-B235-B4BE15577273}" presName="sibTrans" presStyleLbl="sibTrans2D1" presStyleIdx="0" presStyleCnt="2"/>
      <dgm:spPr/>
    </dgm:pt>
    <dgm:pt modelId="{0A8428AF-ED20-4633-97FA-5E88A4ADE761}" type="pres">
      <dgm:prSet presAssocID="{12F92C0B-A555-421A-B235-B4BE15577273}" presName="connectorText" presStyleLbl="sibTrans2D1" presStyleIdx="0" presStyleCnt="2"/>
      <dgm:spPr/>
    </dgm:pt>
    <dgm:pt modelId="{CFA85DB2-A68A-43EE-B161-180C6C3FF32C}" type="pres">
      <dgm:prSet presAssocID="{5928F6EA-4032-4964-84C6-10CEA5724953}" presName="node" presStyleLbl="node1" presStyleIdx="1" presStyleCnt="3">
        <dgm:presLayoutVars>
          <dgm:bulletEnabled val="1"/>
        </dgm:presLayoutVars>
      </dgm:prSet>
      <dgm:spPr/>
    </dgm:pt>
    <dgm:pt modelId="{D047C715-5CCE-422B-BBE1-3121552B75F6}" type="pres">
      <dgm:prSet presAssocID="{B80B9B09-8DF5-4FE1-B933-95586FB61E14}" presName="sibTrans" presStyleLbl="sibTrans2D1" presStyleIdx="1" presStyleCnt="2"/>
      <dgm:spPr/>
    </dgm:pt>
    <dgm:pt modelId="{8BAD3858-9FDC-4273-AE0D-17587BF721B9}" type="pres">
      <dgm:prSet presAssocID="{B80B9B09-8DF5-4FE1-B933-95586FB61E14}" presName="connectorText" presStyleLbl="sibTrans2D1" presStyleIdx="1" presStyleCnt="2"/>
      <dgm:spPr/>
    </dgm:pt>
    <dgm:pt modelId="{B573B105-5726-4AA1-AEE0-518D58162B19}" type="pres">
      <dgm:prSet presAssocID="{526095D0-43BC-4487-B4A4-93145C8D1885}" presName="node" presStyleLbl="node1" presStyleIdx="2" presStyleCnt="3">
        <dgm:presLayoutVars>
          <dgm:bulletEnabled val="1"/>
        </dgm:presLayoutVars>
      </dgm:prSet>
      <dgm:spPr/>
    </dgm:pt>
  </dgm:ptLst>
  <dgm:cxnLst>
    <dgm:cxn modelId="{51969502-ECF4-48CC-8AEA-929BBB688DFD}" type="presOf" srcId="{0836528D-EB99-44AF-A17A-138E58FF5392}" destId="{710B3B4D-6297-44BB-8D87-D097F1565EA5}" srcOrd="0" destOrd="0" presId="urn:microsoft.com/office/officeart/2005/8/layout/process1"/>
    <dgm:cxn modelId="{FCD19B11-5FC7-46BC-83BE-B06A4CF421D2}" srcId="{0836528D-EB99-44AF-A17A-138E58FF5392}" destId="{5612AF3C-359D-4B9B-99D2-734496A66BF1}" srcOrd="0" destOrd="0" parTransId="{BAA468DB-B46E-45FA-8F66-1BB9FEF05708}" sibTransId="{12F92C0B-A555-421A-B235-B4BE15577273}"/>
    <dgm:cxn modelId="{DBB84B2C-60CA-4A1E-A87B-32915A727344}" type="presOf" srcId="{5928F6EA-4032-4964-84C6-10CEA5724953}" destId="{CFA85DB2-A68A-43EE-B161-180C6C3FF32C}" srcOrd="0" destOrd="0" presId="urn:microsoft.com/office/officeart/2005/8/layout/process1"/>
    <dgm:cxn modelId="{0EC0C73F-7C63-4599-BF9A-7B0CE21A0CB1}" type="presOf" srcId="{526095D0-43BC-4487-B4A4-93145C8D1885}" destId="{B573B105-5726-4AA1-AEE0-518D58162B19}" srcOrd="0" destOrd="0" presId="urn:microsoft.com/office/officeart/2005/8/layout/process1"/>
    <dgm:cxn modelId="{2645A86A-31AC-4174-AD08-654CAA49A48C}" type="presOf" srcId="{B80B9B09-8DF5-4FE1-B933-95586FB61E14}" destId="{8BAD3858-9FDC-4273-AE0D-17587BF721B9}" srcOrd="1" destOrd="0" presId="urn:microsoft.com/office/officeart/2005/8/layout/process1"/>
    <dgm:cxn modelId="{32C8116D-9C42-4E05-9DF6-28A6247981AE}" srcId="{0836528D-EB99-44AF-A17A-138E58FF5392}" destId="{526095D0-43BC-4487-B4A4-93145C8D1885}" srcOrd="2" destOrd="0" parTransId="{E747B77C-8AA5-4116-ABED-795453D6C824}" sibTransId="{5AF2CDDB-10A3-4CD2-AC19-13949EC3DF15}"/>
    <dgm:cxn modelId="{44F51586-0BD6-4534-B044-1FBEB2914394}" type="presOf" srcId="{5612AF3C-359D-4B9B-99D2-734496A66BF1}" destId="{D9003BC7-B8DF-4C9C-939D-9995EB66B413}" srcOrd="0" destOrd="0" presId="urn:microsoft.com/office/officeart/2005/8/layout/process1"/>
    <dgm:cxn modelId="{BBF0F592-EFFE-4D75-87D9-2B2D0C01D7C7}" type="presOf" srcId="{B80B9B09-8DF5-4FE1-B933-95586FB61E14}" destId="{D047C715-5CCE-422B-BBE1-3121552B75F6}" srcOrd="0" destOrd="0" presId="urn:microsoft.com/office/officeart/2005/8/layout/process1"/>
    <dgm:cxn modelId="{0A588CAC-3DAD-4BAA-AF0C-E67FB652DBD7}" type="presOf" srcId="{12F92C0B-A555-421A-B235-B4BE15577273}" destId="{0A8428AF-ED20-4633-97FA-5E88A4ADE761}" srcOrd="1" destOrd="0" presId="urn:microsoft.com/office/officeart/2005/8/layout/process1"/>
    <dgm:cxn modelId="{7EFC75D1-7820-4644-AD68-F1723E2E2A9E}" type="presOf" srcId="{12F92C0B-A555-421A-B235-B4BE15577273}" destId="{F85AA238-F5BF-46C1-B0D0-09DFFE2B72CF}" srcOrd="0" destOrd="0" presId="urn:microsoft.com/office/officeart/2005/8/layout/process1"/>
    <dgm:cxn modelId="{EB1A81FE-F370-4728-A48E-DC22088AAC32}" srcId="{0836528D-EB99-44AF-A17A-138E58FF5392}" destId="{5928F6EA-4032-4964-84C6-10CEA5724953}" srcOrd="1" destOrd="0" parTransId="{80E95F6F-F6BE-4BA1-B0AC-C4E85A00DC9F}" sibTransId="{B80B9B09-8DF5-4FE1-B933-95586FB61E14}"/>
    <dgm:cxn modelId="{0567B853-9369-4AE3-A022-31F0FC8CD6A9}" type="presParOf" srcId="{710B3B4D-6297-44BB-8D87-D097F1565EA5}" destId="{D9003BC7-B8DF-4C9C-939D-9995EB66B413}" srcOrd="0" destOrd="0" presId="urn:microsoft.com/office/officeart/2005/8/layout/process1"/>
    <dgm:cxn modelId="{D719FA4C-B14A-4DA4-B85B-4DA8635C8C8B}" type="presParOf" srcId="{710B3B4D-6297-44BB-8D87-D097F1565EA5}" destId="{F85AA238-F5BF-46C1-B0D0-09DFFE2B72CF}" srcOrd="1" destOrd="0" presId="urn:microsoft.com/office/officeart/2005/8/layout/process1"/>
    <dgm:cxn modelId="{046A0293-3714-4602-8F05-02A7C613A944}" type="presParOf" srcId="{F85AA238-F5BF-46C1-B0D0-09DFFE2B72CF}" destId="{0A8428AF-ED20-4633-97FA-5E88A4ADE761}" srcOrd="0" destOrd="0" presId="urn:microsoft.com/office/officeart/2005/8/layout/process1"/>
    <dgm:cxn modelId="{4C45BAB6-F13F-4FB0-9537-BD9ADAF90A4D}" type="presParOf" srcId="{710B3B4D-6297-44BB-8D87-D097F1565EA5}" destId="{CFA85DB2-A68A-43EE-B161-180C6C3FF32C}" srcOrd="2" destOrd="0" presId="urn:microsoft.com/office/officeart/2005/8/layout/process1"/>
    <dgm:cxn modelId="{A1F9C918-1548-4A10-B591-28843ECF5FB1}" type="presParOf" srcId="{710B3B4D-6297-44BB-8D87-D097F1565EA5}" destId="{D047C715-5CCE-422B-BBE1-3121552B75F6}" srcOrd="3" destOrd="0" presId="urn:microsoft.com/office/officeart/2005/8/layout/process1"/>
    <dgm:cxn modelId="{4142A816-5CD4-4486-9696-CE11B1F66F7D}" type="presParOf" srcId="{D047C715-5CCE-422B-BBE1-3121552B75F6}" destId="{8BAD3858-9FDC-4273-AE0D-17587BF721B9}" srcOrd="0" destOrd="0" presId="urn:microsoft.com/office/officeart/2005/8/layout/process1"/>
    <dgm:cxn modelId="{6B356B40-2C9C-4C45-BD63-12567ED05ABA}" type="presParOf" srcId="{710B3B4D-6297-44BB-8D87-D097F1565EA5}" destId="{B573B105-5726-4AA1-AEE0-518D58162B1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03BC7-B8DF-4C9C-939D-9995EB66B413}">
      <dsp:nvSpPr>
        <dsp:cNvPr id="0" name=""/>
        <dsp:cNvSpPr/>
      </dsp:nvSpPr>
      <dsp:spPr>
        <a:xfrm>
          <a:off x="9698" y="0"/>
          <a:ext cx="2898921" cy="165346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E" sz="2900" kern="1200" dirty="0"/>
            <a:t>Employee Applies</a:t>
          </a:r>
          <a:endParaRPr lang="en-US" sz="2900" kern="1200" dirty="0"/>
        </a:p>
      </dsp:txBody>
      <dsp:txXfrm>
        <a:off x="58126" y="48428"/>
        <a:ext cx="2802065" cy="1556607"/>
      </dsp:txXfrm>
    </dsp:sp>
    <dsp:sp modelId="{F85AA238-F5BF-46C1-B0D0-09DFFE2B72CF}">
      <dsp:nvSpPr>
        <dsp:cNvPr id="0" name=""/>
        <dsp:cNvSpPr/>
      </dsp:nvSpPr>
      <dsp:spPr>
        <a:xfrm>
          <a:off x="3198512" y="467265"/>
          <a:ext cx="614571" cy="718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198512" y="611051"/>
        <a:ext cx="430200" cy="431360"/>
      </dsp:txXfrm>
    </dsp:sp>
    <dsp:sp modelId="{CFA85DB2-A68A-43EE-B161-180C6C3FF32C}">
      <dsp:nvSpPr>
        <dsp:cNvPr id="0" name=""/>
        <dsp:cNvSpPr/>
      </dsp:nvSpPr>
      <dsp:spPr>
        <a:xfrm>
          <a:off x="4068188" y="0"/>
          <a:ext cx="2898921" cy="165346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E" sz="2900" kern="1200" dirty="0"/>
            <a:t>Hiring Manager reviews application</a:t>
          </a:r>
          <a:endParaRPr lang="en-US" sz="2900" kern="1200" dirty="0"/>
        </a:p>
      </dsp:txBody>
      <dsp:txXfrm>
        <a:off x="4116616" y="48428"/>
        <a:ext cx="2802065" cy="1556607"/>
      </dsp:txXfrm>
    </dsp:sp>
    <dsp:sp modelId="{D047C715-5CCE-422B-BBE1-3121552B75F6}">
      <dsp:nvSpPr>
        <dsp:cNvPr id="0" name=""/>
        <dsp:cNvSpPr/>
      </dsp:nvSpPr>
      <dsp:spPr>
        <a:xfrm>
          <a:off x="7257001" y="467265"/>
          <a:ext cx="614571" cy="718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257001" y="611051"/>
        <a:ext cx="430200" cy="431360"/>
      </dsp:txXfrm>
    </dsp:sp>
    <dsp:sp modelId="{B573B105-5726-4AA1-AEE0-518D58162B19}">
      <dsp:nvSpPr>
        <dsp:cNvPr id="0" name=""/>
        <dsp:cNvSpPr/>
      </dsp:nvSpPr>
      <dsp:spPr>
        <a:xfrm>
          <a:off x="8126677" y="0"/>
          <a:ext cx="2898921" cy="165346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E" sz="2900" kern="1200" dirty="0"/>
            <a:t>Application is approved or denied</a:t>
          </a:r>
          <a:endParaRPr lang="en-US" sz="2900" kern="1200" dirty="0"/>
        </a:p>
      </dsp:txBody>
      <dsp:txXfrm>
        <a:off x="8175105" y="48428"/>
        <a:ext cx="2802065" cy="15566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11/8/2018 5:21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11/8/2018 5:21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11/8/2018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206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 predominantly React and Office Fabric</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“single-page”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11/8/2018 5:21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983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97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11/8/2018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11/8/2018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59"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604663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228721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142489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699888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25769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198287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33220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3163724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67744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5648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5621990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8758720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5887674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2274215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751726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59036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718886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9437188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51039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845518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1225029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91156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13504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90578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711812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14315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824130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531444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311784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242748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8640934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73535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48787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860061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8962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24511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3257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724366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74977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339357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41579012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7803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559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image" Target="../media/image21.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24435380"/>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 id="2147484605" r:id="rId27"/>
    <p:sldLayoutId id="2147484606" r:id="rId28"/>
    <p:sldLayoutId id="2147484607" r:id="rId29"/>
    <p:sldLayoutId id="2147484608" r:id="rId30"/>
    <p:sldLayoutId id="2147484609" r:id="rId31"/>
    <p:sldLayoutId id="2147484610" r:id="rId32"/>
    <p:sldLayoutId id="2147484611" r:id="rId33"/>
    <p:sldLayoutId id="2147484612" r:id="rId34"/>
    <p:sldLayoutId id="2147484613" r:id="rId35"/>
    <p:sldLayoutId id="2147484614" r:id="rId36"/>
    <p:sldLayoutId id="2147484615" r:id="rId37"/>
    <p:sldLayoutId id="2147484616" r:id="rId38"/>
    <p:sldLayoutId id="2147484617" r:id="rId39"/>
    <p:sldLayoutId id="2147484618" r:id="rId40"/>
    <p:sldLayoutId id="2147484619" r:id="rId41"/>
    <p:sldLayoutId id="2147484620" r:id="rId42"/>
    <p:sldLayoutId id="2147484621"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bit.ly/lkmugprep" TargetMode="External"/><Relationship Id="rId7" Type="http://schemas.openxmlformats.org/officeDocument/2006/relationships/image" Target="../media/image38.jpeg"/><Relationship Id="rId2" Type="http://schemas.openxmlformats.org/officeDocument/2006/relationships/slideLayout" Target="../slideLayouts/slideLayout32.xml"/><Relationship Id="rId1" Type="http://schemas.openxmlformats.org/officeDocument/2006/relationships/themeOverride" Target="../theme/themeOverride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5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1.xml"/><Relationship Id="rId7" Type="http://schemas.openxmlformats.org/officeDocument/2006/relationships/image" Target="../media/image44.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7.png"/><Relationship Id="rId4" Type="http://schemas.openxmlformats.org/officeDocument/2006/relationships/diagramQuickStyle" Target="../diagrams/quickStyle1.xml"/><Relationship Id="rId9" Type="http://schemas.openxmlformats.org/officeDocument/2006/relationships/image" Target="../media/image46.jpe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138" y="3036319"/>
            <a:ext cx="6123356" cy="1828800"/>
          </a:xfrm>
        </p:spPr>
        <p:txBody>
          <a:bodyPr/>
          <a:lstStyle/>
          <a:p>
            <a:br>
              <a:rPr lang="en-US" dirty="0"/>
            </a:br>
            <a:r>
              <a:rPr lang="en-US" dirty="0"/>
              <a:t>Build a (real) webpart</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2" y="4830762"/>
            <a:ext cx="8527440" cy="1006960"/>
          </a:xfrm>
        </p:spPr>
        <p:txBody>
          <a:bodyPr/>
          <a:lstStyle/>
          <a:p>
            <a:endParaRPr lang="en-US" sz="2800" dirty="0"/>
          </a:p>
          <a:p>
            <a:r>
              <a:rPr lang="en-US" sz="2800" dirty="0"/>
              <a:t>Joon du Randt</a:t>
            </a:r>
          </a:p>
          <a:p>
            <a:endParaRPr lang="en-US" sz="2800" dirty="0"/>
          </a:p>
          <a:p>
            <a:r>
              <a:rPr lang="en-US" sz="2800" dirty="0"/>
              <a:t>@</a:t>
            </a:r>
            <a:r>
              <a:rPr lang="en-US" sz="2800" b="1" dirty="0" err="1"/>
              <a:t>joon_net</a:t>
            </a:r>
            <a:endParaRPr lang="en-US" sz="2800"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1743D4-F319-4195-9BE0-8363BACC7D0B}"/>
              </a:ext>
            </a:extLst>
          </p:cNvPr>
          <p:cNvSpPr/>
          <p:nvPr/>
        </p:nvSpPr>
        <p:spPr bwMode="auto">
          <a:xfrm>
            <a:off x="3337871" y="394636"/>
            <a:ext cx="5936065" cy="578959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solidFill>
                  <a:schemeClr val="tx1"/>
                </a:solidFill>
                <a:cs typeface="Segoe UI" pitchFamily="34" charset="0"/>
              </a:rPr>
              <a:t>Hosted on a modern page</a:t>
            </a:r>
            <a:endParaRPr lang="en-US" sz="2400" dirty="0" err="1">
              <a:solidFill>
                <a:schemeClr val="tx1"/>
              </a:solidFill>
              <a:cs typeface="Segoe UI" pitchFamily="34" charset="0"/>
            </a:endParaRPr>
          </a:p>
        </p:txBody>
      </p:sp>
      <p:sp>
        <p:nvSpPr>
          <p:cNvPr id="6" name="Rectangle 5">
            <a:extLst>
              <a:ext uri="{FF2B5EF4-FFF2-40B4-BE49-F238E27FC236}">
                <a16:creationId xmlns:a16="http://schemas.microsoft.com/office/drawing/2014/main" id="{6E10555E-73D4-4F44-9872-BB9F97F055A0}"/>
              </a:ext>
            </a:extLst>
          </p:cNvPr>
          <p:cNvSpPr/>
          <p:nvPr/>
        </p:nvSpPr>
        <p:spPr bwMode="auto">
          <a:xfrm>
            <a:off x="3893414" y="2820201"/>
            <a:ext cx="5019574" cy="2914049"/>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gradFill>
                  <a:gsLst>
                    <a:gs pos="0">
                      <a:srgbClr val="FFFFFF"/>
                    </a:gs>
                    <a:gs pos="100000">
                      <a:srgbClr val="FFFFFF"/>
                    </a:gs>
                  </a:gsLst>
                  <a:lin ang="5400000" scaled="0"/>
                </a:gradFill>
                <a:cs typeface="Segoe UI" pitchFamily="34" charset="0"/>
              </a:rPr>
              <a:t>SPFX Web Part - container</a:t>
            </a:r>
            <a:endParaRPr lang="en-US" sz="2400" dirty="0" err="1">
              <a:gradFill>
                <a:gsLst>
                  <a:gs pos="0">
                    <a:srgbClr val="FFFFFF"/>
                  </a:gs>
                  <a:gs pos="100000">
                    <a:srgbClr val="FFFFFF"/>
                  </a:gs>
                </a:gsLst>
                <a:lin ang="5400000" scaled="0"/>
              </a:gradFill>
              <a:cs typeface="Segoe UI" pitchFamily="34" charset="0"/>
            </a:endParaRPr>
          </a:p>
        </p:txBody>
      </p:sp>
      <p:sp>
        <p:nvSpPr>
          <p:cNvPr id="7" name="Rectangle 6">
            <a:extLst>
              <a:ext uri="{FF2B5EF4-FFF2-40B4-BE49-F238E27FC236}">
                <a16:creationId xmlns:a16="http://schemas.microsoft.com/office/drawing/2014/main" id="{824167A8-8913-4666-B41C-26E275CA80F8}"/>
              </a:ext>
            </a:extLst>
          </p:cNvPr>
          <p:cNvSpPr/>
          <p:nvPr/>
        </p:nvSpPr>
        <p:spPr bwMode="auto">
          <a:xfrm>
            <a:off x="4100358" y="3604660"/>
            <a:ext cx="2228253" cy="1736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gradFill>
                  <a:gsLst>
                    <a:gs pos="0">
                      <a:srgbClr val="FFFFFF"/>
                    </a:gs>
                    <a:gs pos="100000">
                      <a:srgbClr val="FFFFFF"/>
                    </a:gs>
                  </a:gsLst>
                  <a:lin ang="5400000" scaled="0"/>
                </a:gradFill>
                <a:ea typeface="Segoe UI" pitchFamily="34" charset="0"/>
                <a:cs typeface="Segoe UI" pitchFamily="34" charset="0"/>
              </a:rPr>
              <a:t>GitHub Information Display</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Magnetic Disk 7">
            <a:extLst>
              <a:ext uri="{FF2B5EF4-FFF2-40B4-BE49-F238E27FC236}">
                <a16:creationId xmlns:a16="http://schemas.microsoft.com/office/drawing/2014/main" id="{F77FF88A-F63B-4554-943A-F1D887C21738}"/>
              </a:ext>
            </a:extLst>
          </p:cNvPr>
          <p:cNvSpPr/>
          <p:nvPr/>
        </p:nvSpPr>
        <p:spPr bwMode="auto">
          <a:xfrm>
            <a:off x="113196" y="2123171"/>
            <a:ext cx="1742900" cy="1754206"/>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gradFill>
                  <a:gsLst>
                    <a:gs pos="0">
                      <a:srgbClr val="FFFFFF"/>
                    </a:gs>
                    <a:gs pos="100000">
                      <a:srgbClr val="FFFFFF"/>
                    </a:gs>
                  </a:gsLst>
                  <a:lin ang="5400000" scaled="0"/>
                </a:gradFill>
                <a:ea typeface="Segoe UI" pitchFamily="34" charset="0"/>
                <a:cs typeface="Segoe UI" pitchFamily="34" charset="0"/>
              </a:rPr>
              <a:t>Candidate List</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7BC50A0-C090-4DDB-8733-5BAAAE6A9BA0}"/>
              </a:ext>
            </a:extLst>
          </p:cNvPr>
          <p:cNvSpPr/>
          <p:nvPr/>
        </p:nvSpPr>
        <p:spPr bwMode="auto">
          <a:xfrm>
            <a:off x="6906122" y="3604660"/>
            <a:ext cx="1689233" cy="1736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gradFill>
                  <a:gsLst>
                    <a:gs pos="0">
                      <a:srgbClr val="FFFFFF"/>
                    </a:gs>
                    <a:gs pos="100000">
                      <a:srgbClr val="FFFFFF"/>
                    </a:gs>
                  </a:gsLst>
                  <a:lin ang="5400000" scaled="0"/>
                </a:gradFill>
                <a:ea typeface="Segoe UI" pitchFamily="34" charset="0"/>
                <a:cs typeface="Segoe UI" pitchFamily="34" charset="0"/>
              </a:rPr>
              <a:t>GitHub Data Provider</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146" name="Picture 2" descr="Related image">
            <a:extLst>
              <a:ext uri="{FF2B5EF4-FFF2-40B4-BE49-F238E27FC236}">
                <a16:creationId xmlns:a16="http://schemas.microsoft.com/office/drawing/2014/main" id="{286C6F49-0576-453E-BCBD-BAD84136D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7219" y="3563287"/>
            <a:ext cx="1889256" cy="18892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lated image">
            <a:extLst>
              <a:ext uri="{FF2B5EF4-FFF2-40B4-BE49-F238E27FC236}">
                <a16:creationId xmlns:a16="http://schemas.microsoft.com/office/drawing/2014/main" id="{48DCBD38-AE11-4910-B9DE-7D6E2771C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450" y="4554268"/>
            <a:ext cx="667690" cy="66769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773858E-4BCB-4511-83FC-D8FD066266FD}"/>
              </a:ext>
            </a:extLst>
          </p:cNvPr>
          <p:cNvGrpSpPr/>
          <p:nvPr/>
        </p:nvGrpSpPr>
        <p:grpSpPr>
          <a:xfrm>
            <a:off x="1861699" y="2864277"/>
            <a:ext cx="2121856" cy="489365"/>
            <a:chOff x="2541584" y="3538318"/>
            <a:chExt cx="2121856" cy="489365"/>
          </a:xfrm>
        </p:grpSpPr>
        <p:sp>
          <p:nvSpPr>
            <p:cNvPr id="15" name="Arrow: Right 14">
              <a:extLst>
                <a:ext uri="{FF2B5EF4-FFF2-40B4-BE49-F238E27FC236}">
                  <a16:creationId xmlns:a16="http://schemas.microsoft.com/office/drawing/2014/main" id="{6A2B8727-F511-4497-8539-365EFFCC2092}"/>
                </a:ext>
              </a:extLst>
            </p:cNvPr>
            <p:cNvSpPr/>
            <p:nvPr/>
          </p:nvSpPr>
          <p:spPr bwMode="auto">
            <a:xfrm rot="10800000">
              <a:off x="2541584" y="3566790"/>
              <a:ext cx="2002054" cy="412207"/>
            </a:xfrm>
            <a:prstGeom prst="rightArrow">
              <a:avLst>
                <a:gd name="adj1" fmla="val 55057"/>
                <a:gd name="adj2" fmla="val 50000"/>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ADE35099-51B8-4B7F-941A-1C9FB7964F6F}"/>
                </a:ext>
              </a:extLst>
            </p:cNvPr>
            <p:cNvSpPr txBox="1"/>
            <p:nvPr/>
          </p:nvSpPr>
          <p:spPr>
            <a:xfrm>
              <a:off x="2541584" y="3538318"/>
              <a:ext cx="2121856" cy="489365"/>
            </a:xfrm>
            <a:prstGeom prst="rect">
              <a:avLst/>
            </a:prstGeom>
            <a:noFill/>
          </p:spPr>
          <p:txBody>
            <a:bodyPr wrap="square" lIns="182880" tIns="146304" rIns="182880" bIns="146304" rtlCol="0">
              <a:spAutoFit/>
            </a:bodyPr>
            <a:lstStyle/>
            <a:p>
              <a:pPr>
                <a:lnSpc>
                  <a:spcPct val="90000"/>
                </a:lnSpc>
                <a:spcAft>
                  <a:spcPts val="600"/>
                </a:spcAft>
              </a:pPr>
              <a:r>
                <a:rPr lang="en-IE" sz="1400" dirty="0">
                  <a:gradFill>
                    <a:gsLst>
                      <a:gs pos="2917">
                        <a:schemeClr val="tx1"/>
                      </a:gs>
                      <a:gs pos="30000">
                        <a:schemeClr val="tx1"/>
                      </a:gs>
                    </a:gsLst>
                    <a:lin ang="5400000" scaled="0"/>
                  </a:gradFill>
                </a:rPr>
                <a:t>Access candidate info</a:t>
              </a:r>
              <a:endParaRPr lang="en-US" sz="1400" dirty="0" err="1">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2561CCE4-8855-4CC2-BF49-740B69A81C18}"/>
              </a:ext>
            </a:extLst>
          </p:cNvPr>
          <p:cNvGrpSpPr/>
          <p:nvPr/>
        </p:nvGrpSpPr>
        <p:grpSpPr>
          <a:xfrm>
            <a:off x="8455645" y="4643430"/>
            <a:ext cx="1925197" cy="489365"/>
            <a:chOff x="971003" y="4967024"/>
            <a:chExt cx="1925197" cy="489365"/>
          </a:xfrm>
        </p:grpSpPr>
        <p:sp>
          <p:nvSpPr>
            <p:cNvPr id="18" name="Arrow: Right 17">
              <a:extLst>
                <a:ext uri="{FF2B5EF4-FFF2-40B4-BE49-F238E27FC236}">
                  <a16:creationId xmlns:a16="http://schemas.microsoft.com/office/drawing/2014/main" id="{CEC1E253-B8F1-4635-A5F3-AF3441702893}"/>
                </a:ext>
              </a:extLst>
            </p:cNvPr>
            <p:cNvSpPr/>
            <p:nvPr/>
          </p:nvSpPr>
          <p:spPr bwMode="auto">
            <a:xfrm>
              <a:off x="1123462" y="5005604"/>
              <a:ext cx="1658239" cy="412207"/>
            </a:xfrm>
            <a:prstGeom prst="rightArrow">
              <a:avLst>
                <a:gd name="adj1" fmla="val 55057"/>
                <a:gd name="adj2" fmla="val 50000"/>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05D3214-FB75-459F-8077-B32CF6BAF126}"/>
                </a:ext>
              </a:extLst>
            </p:cNvPr>
            <p:cNvSpPr txBox="1"/>
            <p:nvPr/>
          </p:nvSpPr>
          <p:spPr>
            <a:xfrm>
              <a:off x="971003" y="4967024"/>
              <a:ext cx="1925197" cy="489365"/>
            </a:xfrm>
            <a:prstGeom prst="rect">
              <a:avLst/>
            </a:prstGeom>
            <a:noFill/>
          </p:spPr>
          <p:txBody>
            <a:bodyPr wrap="square" lIns="182880" tIns="146304" rIns="182880" bIns="146304" rtlCol="0">
              <a:spAutoFit/>
            </a:bodyPr>
            <a:lstStyle/>
            <a:p>
              <a:pPr>
                <a:lnSpc>
                  <a:spcPct val="90000"/>
                </a:lnSpc>
                <a:spcAft>
                  <a:spcPts val="600"/>
                </a:spcAft>
              </a:pPr>
              <a:r>
                <a:rPr lang="en-IE" sz="1400" dirty="0">
                  <a:gradFill>
                    <a:gsLst>
                      <a:gs pos="2917">
                        <a:schemeClr val="tx1"/>
                      </a:gs>
                      <a:gs pos="30000">
                        <a:schemeClr val="tx1"/>
                      </a:gs>
                    </a:gsLst>
                    <a:lin ang="5400000" scaled="0"/>
                  </a:gradFill>
                </a:rPr>
                <a:t>Access GitHub info</a:t>
              </a:r>
              <a:endParaRPr lang="en-US" sz="1400" dirty="0" err="1">
                <a:gradFill>
                  <a:gsLst>
                    <a:gs pos="2917">
                      <a:schemeClr val="tx1"/>
                    </a:gs>
                    <a:gs pos="30000">
                      <a:schemeClr val="tx1"/>
                    </a:gs>
                  </a:gsLst>
                  <a:lin ang="5400000" scaled="0"/>
                </a:gradFill>
              </a:endParaRPr>
            </a:p>
          </p:txBody>
        </p:sp>
      </p:grpSp>
      <p:sp>
        <p:nvSpPr>
          <p:cNvPr id="12" name="Arrow: Left-Right 11">
            <a:extLst>
              <a:ext uri="{FF2B5EF4-FFF2-40B4-BE49-F238E27FC236}">
                <a16:creationId xmlns:a16="http://schemas.microsoft.com/office/drawing/2014/main" id="{5F830CC1-8BE2-465D-BDE2-C34CCB71CAB2}"/>
              </a:ext>
            </a:extLst>
          </p:cNvPr>
          <p:cNvSpPr/>
          <p:nvPr/>
        </p:nvSpPr>
        <p:spPr bwMode="auto">
          <a:xfrm>
            <a:off x="6328611" y="4302496"/>
            <a:ext cx="577511" cy="308008"/>
          </a:xfrm>
          <a:prstGeom prst="lef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337ADAC2-0989-4696-B922-89BDC0E7B5FD}"/>
              </a:ext>
            </a:extLst>
          </p:cNvPr>
          <p:cNvSpPr/>
          <p:nvPr/>
        </p:nvSpPr>
        <p:spPr bwMode="auto">
          <a:xfrm>
            <a:off x="3893414" y="901507"/>
            <a:ext cx="5062893" cy="30011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0456111D-D189-4F84-BA68-AAEBC64E9A6D}"/>
              </a:ext>
            </a:extLst>
          </p:cNvPr>
          <p:cNvSpPr txBox="1"/>
          <p:nvPr/>
        </p:nvSpPr>
        <p:spPr>
          <a:xfrm>
            <a:off x="3863107" y="806879"/>
            <a:ext cx="5093199" cy="489365"/>
          </a:xfrm>
          <a:prstGeom prst="rect">
            <a:avLst/>
          </a:prstGeom>
          <a:noFill/>
        </p:spPr>
        <p:txBody>
          <a:bodyPr wrap="square" lIns="182880" tIns="146304" rIns="182880" bIns="146304" rtlCol="0">
            <a:spAutoFit/>
          </a:bodyPr>
          <a:lstStyle/>
          <a:p>
            <a:pPr>
              <a:lnSpc>
                <a:spcPct val="90000"/>
              </a:lnSpc>
              <a:spcAft>
                <a:spcPts val="600"/>
              </a:spcAft>
            </a:pPr>
            <a:r>
              <a:rPr lang="en-IE" sz="1400" dirty="0">
                <a:solidFill>
                  <a:schemeClr val="bg2"/>
                </a:solidFill>
              </a:rPr>
              <a:t>Page URL (with a </a:t>
            </a:r>
            <a:r>
              <a:rPr lang="en-IE" sz="1400" dirty="0" err="1">
                <a:solidFill>
                  <a:schemeClr val="bg2"/>
                </a:solidFill>
              </a:rPr>
              <a:t>QueryString</a:t>
            </a:r>
            <a:r>
              <a:rPr lang="en-IE" sz="1400" dirty="0">
                <a:solidFill>
                  <a:schemeClr val="bg2"/>
                </a:solidFill>
              </a:rPr>
              <a:t> at the end)</a:t>
            </a:r>
            <a:endParaRPr lang="en-US" sz="1400" dirty="0" err="1">
              <a:solidFill>
                <a:schemeClr val="bg2"/>
              </a:solidFill>
            </a:endParaRPr>
          </a:p>
        </p:txBody>
      </p:sp>
      <p:sp>
        <p:nvSpPr>
          <p:cNvPr id="25" name="Arrow: Right 24">
            <a:extLst>
              <a:ext uri="{FF2B5EF4-FFF2-40B4-BE49-F238E27FC236}">
                <a16:creationId xmlns:a16="http://schemas.microsoft.com/office/drawing/2014/main" id="{95CC7771-7940-4B28-9EAB-74809BDBB789}"/>
              </a:ext>
            </a:extLst>
          </p:cNvPr>
          <p:cNvSpPr/>
          <p:nvPr/>
        </p:nvSpPr>
        <p:spPr bwMode="auto">
          <a:xfrm rot="16200000">
            <a:off x="5140195" y="1779907"/>
            <a:ext cx="1568785" cy="412207"/>
          </a:xfrm>
          <a:prstGeom prst="rightArrow">
            <a:avLst>
              <a:gd name="adj1" fmla="val 55057"/>
              <a:gd name="adj2" fmla="val 50000"/>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4214778-60E6-437A-A895-2D0486D9F721}"/>
              </a:ext>
            </a:extLst>
          </p:cNvPr>
          <p:cNvSpPr txBox="1"/>
          <p:nvPr/>
        </p:nvSpPr>
        <p:spPr>
          <a:xfrm rot="5400000">
            <a:off x="4931931" y="1848037"/>
            <a:ext cx="1965097" cy="489365"/>
          </a:xfrm>
          <a:prstGeom prst="rect">
            <a:avLst/>
          </a:prstGeom>
          <a:noFill/>
        </p:spPr>
        <p:txBody>
          <a:bodyPr wrap="square" lIns="182880" tIns="146304" rIns="182880" bIns="146304" rtlCol="0">
            <a:spAutoFit/>
          </a:bodyPr>
          <a:lstStyle/>
          <a:p>
            <a:pPr>
              <a:lnSpc>
                <a:spcPct val="90000"/>
              </a:lnSpc>
              <a:spcAft>
                <a:spcPts val="600"/>
              </a:spcAft>
            </a:pPr>
            <a:r>
              <a:rPr lang="en-IE" sz="1400" dirty="0">
                <a:gradFill>
                  <a:gsLst>
                    <a:gs pos="2917">
                      <a:schemeClr val="tx1"/>
                    </a:gs>
                    <a:gs pos="30000">
                      <a:schemeClr val="tx1"/>
                    </a:gs>
                  </a:gsLst>
                  <a:lin ang="5400000" scaled="0"/>
                </a:gradFill>
              </a:rPr>
              <a:t>Read Query String</a:t>
            </a:r>
            <a:endParaRPr lang="en-US" sz="1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198728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C90083-4C62-456E-9BCA-5A2B83B67C5A}"/>
              </a:ext>
            </a:extLst>
          </p:cNvPr>
          <p:cNvSpPr>
            <a:spLocks noGrp="1"/>
          </p:cNvSpPr>
          <p:nvPr>
            <p:ph type="title"/>
          </p:nvPr>
        </p:nvSpPr>
        <p:spPr/>
        <p:txBody>
          <a:bodyPr/>
          <a:lstStyle/>
          <a:p>
            <a:r>
              <a:rPr lang="es-ES" dirty="0" err="1"/>
              <a:t>Implement</a:t>
            </a:r>
            <a:r>
              <a:rPr lang="es-ES" dirty="0"/>
              <a:t> </a:t>
            </a:r>
            <a:r>
              <a:rPr lang="es-ES" dirty="0" err="1"/>
              <a:t>the</a:t>
            </a:r>
            <a:r>
              <a:rPr lang="es-ES" dirty="0"/>
              <a:t> </a:t>
            </a:r>
            <a:r>
              <a:rPr lang="es-ES" dirty="0" err="1"/>
              <a:t>code</a:t>
            </a:r>
            <a:endParaRPr lang="es-ES" dirty="0"/>
          </a:p>
        </p:txBody>
      </p:sp>
      <p:pic>
        <p:nvPicPr>
          <p:cNvPr id="8194" name="Picture 2" descr="Image result for draw owl">
            <a:extLst>
              <a:ext uri="{FF2B5EF4-FFF2-40B4-BE49-F238E27FC236}">
                <a16:creationId xmlns:a16="http://schemas.microsoft.com/office/drawing/2014/main" id="{23E67B42-8D42-454A-9600-120346F6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707" y="0"/>
            <a:ext cx="5667768"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a:xfrm>
            <a:off x="465138" y="632779"/>
            <a:ext cx="11533187" cy="410369"/>
          </a:xfrm>
        </p:spPr>
        <p:txBody>
          <a:bodyPr/>
          <a:lstStyle/>
          <a:p>
            <a:r>
              <a:rPr lang="es-ES" dirty="0" err="1"/>
              <a:t>Implement</a:t>
            </a:r>
            <a:r>
              <a:rPr lang="es-ES" dirty="0"/>
              <a:t> </a:t>
            </a:r>
            <a:r>
              <a:rPr lang="es-ES" dirty="0" err="1"/>
              <a:t>the</a:t>
            </a:r>
            <a:r>
              <a:rPr lang="es-ES" dirty="0"/>
              <a:t> URL and SharePoint </a:t>
            </a:r>
            <a:r>
              <a:rPr lang="es-ES" dirty="0" err="1"/>
              <a:t>list</a:t>
            </a:r>
            <a:r>
              <a:rPr lang="es-ES" dirty="0"/>
              <a:t> </a:t>
            </a:r>
            <a:r>
              <a:rPr lang="es-ES" dirty="0" err="1"/>
              <a:t>item</a:t>
            </a:r>
            <a:r>
              <a:rPr lang="es-ES" dirty="0"/>
              <a:t> </a:t>
            </a:r>
            <a:r>
              <a:rPr lang="es-ES" dirty="0" err="1"/>
              <a:t>access</a:t>
            </a:r>
            <a:endParaRPr lang="es-ES" dirty="0"/>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408527"/>
            <a:ext cx="11533187" cy="2893100"/>
          </a:xfrm>
        </p:spPr>
        <p:txBody>
          <a:bodyPr/>
          <a:lstStyle/>
          <a:p>
            <a:endParaRPr lang="es-ES" dirty="0"/>
          </a:p>
          <a:p>
            <a:pPr marL="342900" indent="-342900">
              <a:buFont typeface="Arial" panose="020B0604020202020204" pitchFamily="34" charset="0"/>
              <a:buChar char="•"/>
            </a:pPr>
            <a:r>
              <a:rPr lang="es-ES" dirty="0"/>
              <a:t>Open </a:t>
            </a:r>
            <a:r>
              <a:rPr lang="es-ES" dirty="0" err="1"/>
              <a:t>your</a:t>
            </a:r>
            <a:r>
              <a:rPr lang="es-ES" dirty="0"/>
              <a:t> </a:t>
            </a:r>
            <a:r>
              <a:rPr lang="es-ES" dirty="0" err="1"/>
              <a:t>code</a:t>
            </a:r>
            <a:r>
              <a:rPr lang="es-ES" dirty="0"/>
              <a:t> editor</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Open </a:t>
            </a:r>
            <a:r>
              <a:rPr lang="es-ES" dirty="0" err="1"/>
              <a:t>the</a:t>
            </a:r>
            <a:r>
              <a:rPr lang="es-ES" dirty="0"/>
              <a:t> file “CodeSnippets1.txt” in a </a:t>
            </a:r>
            <a:r>
              <a:rPr lang="es-ES" dirty="0" err="1"/>
              <a:t>text</a:t>
            </a:r>
            <a:r>
              <a:rPr lang="es-ES" dirty="0"/>
              <a:t> editor</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err="1"/>
              <a:t>Follow</a:t>
            </a:r>
            <a:r>
              <a:rPr lang="es-ES" dirty="0"/>
              <a:t> </a:t>
            </a:r>
            <a:r>
              <a:rPr lang="es-ES" dirty="0" err="1"/>
              <a:t>along</a:t>
            </a:r>
            <a:r>
              <a:rPr lang="es-ES" dirty="0"/>
              <a:t>…</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p:txBody>
      </p:sp>
    </p:spTree>
    <p:extLst>
      <p:ext uri="{BB962C8B-B14F-4D97-AF65-F5344CB8AC3E}">
        <p14:creationId xmlns:p14="http://schemas.microsoft.com/office/powerpoint/2010/main" val="29253722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a:xfrm>
            <a:off x="465138" y="632779"/>
            <a:ext cx="11533187" cy="410369"/>
          </a:xfrm>
        </p:spPr>
        <p:txBody>
          <a:bodyPr/>
          <a:lstStyle/>
          <a:p>
            <a:r>
              <a:rPr lang="es-ES" dirty="0" err="1"/>
              <a:t>Implement</a:t>
            </a:r>
            <a:r>
              <a:rPr lang="es-ES" dirty="0"/>
              <a:t> </a:t>
            </a:r>
            <a:r>
              <a:rPr lang="es-ES" dirty="0" err="1"/>
              <a:t>the</a:t>
            </a:r>
            <a:r>
              <a:rPr lang="es-ES" dirty="0"/>
              <a:t> GitHub display web </a:t>
            </a:r>
            <a:r>
              <a:rPr lang="es-ES" dirty="0" err="1"/>
              <a:t>part</a:t>
            </a:r>
            <a:endParaRPr lang="es-ES" dirty="0"/>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408527"/>
            <a:ext cx="11533187" cy="2523768"/>
          </a:xfrm>
        </p:spPr>
        <p:txBody>
          <a:bodyPr/>
          <a:lstStyle/>
          <a:p>
            <a:endParaRPr lang="es-ES" dirty="0"/>
          </a:p>
          <a:p>
            <a:pPr marL="342900" indent="-342900">
              <a:buFont typeface="Arial" panose="020B0604020202020204" pitchFamily="34" charset="0"/>
              <a:buChar char="•"/>
            </a:pPr>
            <a:r>
              <a:rPr lang="es-ES" dirty="0"/>
              <a:t>Open </a:t>
            </a:r>
            <a:r>
              <a:rPr lang="es-ES" dirty="0" err="1"/>
              <a:t>the</a:t>
            </a:r>
            <a:r>
              <a:rPr lang="es-ES" dirty="0"/>
              <a:t> file “CodeSnippets2.txt” in a </a:t>
            </a:r>
            <a:r>
              <a:rPr lang="es-ES" dirty="0" err="1"/>
              <a:t>text</a:t>
            </a:r>
            <a:r>
              <a:rPr lang="es-ES" dirty="0"/>
              <a:t> editor</a:t>
            </a:r>
          </a:p>
          <a:p>
            <a:pPr marL="342900" indent="-342900">
              <a:buFont typeface="Arial" panose="020B0604020202020204" pitchFamily="34" charset="0"/>
              <a:buChar char="•"/>
            </a:pPr>
            <a:r>
              <a:rPr lang="es-ES" dirty="0" err="1"/>
              <a:t>Now</a:t>
            </a:r>
            <a:r>
              <a:rPr lang="es-ES" dirty="0"/>
              <a:t> </a:t>
            </a:r>
            <a:r>
              <a:rPr lang="es-ES" dirty="0" err="1"/>
              <a:t>follow</a:t>
            </a:r>
            <a:r>
              <a:rPr lang="es-ES" dirty="0"/>
              <a:t> </a:t>
            </a:r>
            <a:r>
              <a:rPr lang="es-ES" dirty="0" err="1"/>
              <a:t>along</a:t>
            </a:r>
            <a:endParaRPr lang="es-ES" dirty="0"/>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p:txBody>
      </p:sp>
    </p:spTree>
    <p:extLst>
      <p:ext uri="{BB962C8B-B14F-4D97-AF65-F5344CB8AC3E}">
        <p14:creationId xmlns:p14="http://schemas.microsoft.com/office/powerpoint/2010/main" val="39254296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7" y="2902021"/>
            <a:ext cx="11580879" cy="1843600"/>
          </a:xfrm>
        </p:spPr>
        <p:txBody>
          <a:bodyPr/>
          <a:lstStyle/>
          <a:p>
            <a:r>
              <a:rPr lang="en-IE" dirty="0"/>
              <a:t>Up next: 	Lunch! </a:t>
            </a:r>
            <a:br>
              <a:rPr lang="en-IE" dirty="0"/>
            </a:br>
            <a:r>
              <a:rPr lang="en-IE" dirty="0"/>
              <a:t>Then: 		Intro to the MS Graph</a:t>
            </a:r>
            <a:endParaRPr lang="en-US" dirty="0"/>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7" y="1545481"/>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15CA2-5213-4902-84B3-84A50A29CFE9}"/>
              </a:ext>
            </a:extLst>
          </p:cNvPr>
          <p:cNvSpPr>
            <a:spLocks noGrp="1"/>
          </p:cNvSpPr>
          <p:nvPr>
            <p:ph type="title"/>
          </p:nvPr>
        </p:nvSpPr>
        <p:spPr>
          <a:xfrm>
            <a:off x="465137" y="1873885"/>
            <a:ext cx="5719095" cy="529865"/>
          </a:xfrm>
        </p:spPr>
        <p:txBody>
          <a:bodyPr/>
          <a:lstStyle/>
          <a:p>
            <a:r>
              <a:rPr lang="en-US" sz="2400" dirty="0">
                <a:solidFill>
                  <a:schemeClr val="tx1"/>
                </a:solidFill>
              </a:rPr>
              <a:t>Instructions here: </a:t>
            </a:r>
            <a:r>
              <a:rPr lang="en-US" sz="2400" dirty="0">
                <a:solidFill>
                  <a:schemeClr val="tx1"/>
                </a:solidFill>
                <a:hlinkClick r:id="rId3"/>
              </a:rPr>
              <a:t>http://bit.ly/lkmugprep</a:t>
            </a:r>
            <a:br>
              <a:rPr lang="en-US" sz="2400" u="sng" dirty="0">
                <a:solidFill>
                  <a:schemeClr val="tx1"/>
                </a:solidFill>
              </a:rPr>
            </a:br>
            <a:endParaRPr lang="en-US" sz="2400" u="sng" dirty="0">
              <a:solidFill>
                <a:schemeClr val="tx1"/>
              </a:solidFill>
            </a:endParaRPr>
          </a:p>
        </p:txBody>
      </p:sp>
      <p:sp>
        <p:nvSpPr>
          <p:cNvPr id="4" name="TextBox 3">
            <a:extLst>
              <a:ext uri="{FF2B5EF4-FFF2-40B4-BE49-F238E27FC236}">
                <a16:creationId xmlns:a16="http://schemas.microsoft.com/office/drawing/2014/main" id="{27ECEDB8-3A35-41D6-97C6-9D10DE165A21}"/>
              </a:ext>
            </a:extLst>
          </p:cNvPr>
          <p:cNvSpPr txBox="1"/>
          <p:nvPr/>
        </p:nvSpPr>
        <p:spPr>
          <a:xfrm>
            <a:off x="3112327" y="2940864"/>
            <a:ext cx="779646" cy="627864"/>
          </a:xfrm>
          <a:prstGeom prst="rect">
            <a:avLst/>
          </a:prstGeom>
          <a:noFill/>
        </p:spPr>
        <p:txBody>
          <a:bodyPr wrap="square" lIns="182880" tIns="146304" rIns="182880" bIns="146304" rtlCol="0">
            <a:spAutoFit/>
          </a:bodyPr>
          <a:lstStyle/>
          <a:p>
            <a:pPr>
              <a:lnSpc>
                <a:spcPct val="90000"/>
              </a:lnSpc>
              <a:spcAft>
                <a:spcPts val="600"/>
              </a:spcAft>
            </a:pPr>
            <a:r>
              <a:rPr lang="en-IE" sz="2400" b="1" dirty="0">
                <a:gradFill>
                  <a:gsLst>
                    <a:gs pos="2917">
                      <a:schemeClr val="tx1"/>
                    </a:gs>
                    <a:gs pos="30000">
                      <a:schemeClr val="tx1"/>
                    </a:gs>
                  </a:gsLst>
                  <a:lin ang="5400000" scaled="0"/>
                </a:gradFill>
              </a:rPr>
              <a:t>LK</a:t>
            </a:r>
            <a:endParaRPr lang="en-US" sz="2400" b="1"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F8FC6D6D-26CF-44E0-BC79-BE30D7FA6008}"/>
              </a:ext>
            </a:extLst>
          </p:cNvPr>
          <p:cNvSpPr txBox="1"/>
          <p:nvPr/>
        </p:nvSpPr>
        <p:spPr>
          <a:xfrm>
            <a:off x="6184232" y="2940864"/>
            <a:ext cx="1248075" cy="627864"/>
          </a:xfrm>
          <a:prstGeom prst="rect">
            <a:avLst/>
          </a:prstGeom>
          <a:noFill/>
        </p:spPr>
        <p:txBody>
          <a:bodyPr wrap="square" lIns="182880" tIns="146304" rIns="182880" bIns="146304" rtlCol="0">
            <a:spAutoFit/>
          </a:bodyPr>
          <a:lstStyle/>
          <a:p>
            <a:pPr>
              <a:lnSpc>
                <a:spcPct val="90000"/>
              </a:lnSpc>
              <a:spcAft>
                <a:spcPts val="600"/>
              </a:spcAft>
            </a:pPr>
            <a:r>
              <a:rPr lang="en-IE" sz="2400" b="1" dirty="0">
                <a:gradFill>
                  <a:gsLst>
                    <a:gs pos="2917">
                      <a:schemeClr val="tx1"/>
                    </a:gs>
                    <a:gs pos="30000">
                      <a:schemeClr val="tx1"/>
                    </a:gs>
                  </a:gsLst>
                  <a:lin ang="5400000" scaled="0"/>
                </a:gradFill>
              </a:rPr>
              <a:t>MUG</a:t>
            </a:r>
            <a:endParaRPr lang="en-US" sz="2400" b="1"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BA899AFB-99A1-431E-9302-57F7E05C4C76}"/>
              </a:ext>
            </a:extLst>
          </p:cNvPr>
          <p:cNvSpPr txBox="1"/>
          <p:nvPr/>
        </p:nvSpPr>
        <p:spPr>
          <a:xfrm>
            <a:off x="10058047" y="2940864"/>
            <a:ext cx="1248075" cy="627864"/>
          </a:xfrm>
          <a:prstGeom prst="rect">
            <a:avLst/>
          </a:prstGeom>
          <a:noFill/>
        </p:spPr>
        <p:txBody>
          <a:bodyPr wrap="square" lIns="182880" tIns="146304" rIns="182880" bIns="146304" rtlCol="0">
            <a:spAutoFit/>
          </a:bodyPr>
          <a:lstStyle/>
          <a:p>
            <a:pPr>
              <a:lnSpc>
                <a:spcPct val="90000"/>
              </a:lnSpc>
              <a:spcAft>
                <a:spcPts val="600"/>
              </a:spcAft>
            </a:pPr>
            <a:r>
              <a:rPr lang="en-IE" sz="2400" b="1" dirty="0">
                <a:gradFill>
                  <a:gsLst>
                    <a:gs pos="2917">
                      <a:schemeClr val="tx1"/>
                    </a:gs>
                    <a:gs pos="30000">
                      <a:schemeClr val="tx1"/>
                    </a:gs>
                  </a:gsLst>
                  <a:lin ang="5400000" scaled="0"/>
                </a:gradFill>
              </a:rPr>
              <a:t>PREP</a:t>
            </a:r>
            <a:endParaRPr lang="en-US" sz="2400" b="1" dirty="0" err="1">
              <a:gradFill>
                <a:gsLst>
                  <a:gs pos="2917">
                    <a:schemeClr val="tx1"/>
                  </a:gs>
                  <a:gs pos="30000">
                    <a:schemeClr val="tx1"/>
                  </a:gs>
                </a:gsLst>
                <a:lin ang="5400000" scaled="0"/>
              </a:gradFill>
            </a:endParaRPr>
          </a:p>
        </p:txBody>
      </p:sp>
      <p:sp>
        <p:nvSpPr>
          <p:cNvPr id="11" name="Title 2">
            <a:extLst>
              <a:ext uri="{FF2B5EF4-FFF2-40B4-BE49-F238E27FC236}">
                <a16:creationId xmlns:a16="http://schemas.microsoft.com/office/drawing/2014/main" id="{D1FA661C-8BCF-4BCA-B72F-379474E4A939}"/>
              </a:ext>
            </a:extLst>
          </p:cNvPr>
          <p:cNvSpPr txBox="1">
            <a:spLocks/>
          </p:cNvSpPr>
          <p:nvPr/>
        </p:nvSpPr>
        <p:spPr>
          <a:xfrm>
            <a:off x="465138" y="899479"/>
            <a:ext cx="7604125" cy="712754"/>
          </a:xfrm>
          <a:prstGeom prst="rect">
            <a:avLst/>
          </a:prstGeom>
          <a:noFill/>
        </p:spPr>
        <p:txBody>
          <a:bodyPr vert="horz" wrap="square" lIns="0" tIns="0" rIns="0" bIns="0" rtlCol="0" anchor="t" anchorCtr="0">
            <a:noAutofit/>
          </a:bodyPr>
          <a:lstStyle>
            <a:lvl1pPr algn="l" defTabSz="932742" rtl="0" eaLnBrk="1" latinLnBrk="0" hangingPunct="1">
              <a:lnSpc>
                <a:spcPts val="3000"/>
              </a:lnSpc>
              <a:spcBef>
                <a:spcPct val="0"/>
              </a:spcBef>
              <a:buNone/>
              <a:defRPr lang="en-US" sz="2800" b="0" kern="1200" cap="none" spc="-150" baseline="0">
                <a:ln w="3175">
                  <a:noFill/>
                </a:ln>
                <a:solidFill>
                  <a:schemeClr val="accent1"/>
                </a:solidFill>
                <a:effectLst/>
                <a:latin typeface="+mj-lt"/>
                <a:ea typeface="+mn-ea"/>
                <a:cs typeface="Segoe UI" pitchFamily="34" charset="0"/>
              </a:defRPr>
            </a:lvl1pPr>
          </a:lstStyle>
          <a:p>
            <a:r>
              <a:rPr lang="en-IE" dirty="0">
                <a:solidFill>
                  <a:schemeClr val="tx1"/>
                </a:solidFill>
              </a:rPr>
              <a:t>Install the pre-requisites for this session</a:t>
            </a:r>
          </a:p>
        </p:txBody>
      </p:sp>
      <p:pic>
        <p:nvPicPr>
          <p:cNvPr id="2056" name="Picture 8" descr="Image result for gas mask couple">
            <a:extLst>
              <a:ext uri="{FF2B5EF4-FFF2-40B4-BE49-F238E27FC236}">
                <a16:creationId xmlns:a16="http://schemas.microsoft.com/office/drawing/2014/main" id="{CB3F9DD8-4B35-4770-8392-7B8D58BA70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57"/>
          <a:stretch/>
        </p:blipFill>
        <p:spPr bwMode="auto">
          <a:xfrm>
            <a:off x="8517764" y="3568729"/>
            <a:ext cx="3889482" cy="29387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letterkenny pole star">
            <a:extLst>
              <a:ext uri="{FF2B5EF4-FFF2-40B4-BE49-F238E27FC236}">
                <a16:creationId xmlns:a16="http://schemas.microsoft.com/office/drawing/2014/main" id="{F717F956-3845-479D-9B2B-3DCAC7BF37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07" r="11829"/>
          <a:stretch/>
        </p:blipFill>
        <p:spPr bwMode="auto">
          <a:xfrm>
            <a:off x="1953569" y="3568728"/>
            <a:ext cx="3176580" cy="29387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funny mug">
            <a:extLst>
              <a:ext uri="{FF2B5EF4-FFF2-40B4-BE49-F238E27FC236}">
                <a16:creationId xmlns:a16="http://schemas.microsoft.com/office/drawing/2014/main" id="{CC9751F1-0CED-477F-A601-C15DEBB6EA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237" r="22358" b="2567"/>
          <a:stretch/>
        </p:blipFill>
        <p:spPr bwMode="auto">
          <a:xfrm>
            <a:off x="5385311" y="3568729"/>
            <a:ext cx="2913925" cy="29387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bit.ly">
            <a:extLst>
              <a:ext uri="{FF2B5EF4-FFF2-40B4-BE49-F238E27FC236}">
                <a16:creationId xmlns:a16="http://schemas.microsoft.com/office/drawing/2014/main" id="{AC2F9723-18C8-4F66-91F8-BED772669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118" y="4263516"/>
            <a:ext cx="1468920" cy="1468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6A5567-809C-48F8-B556-D47FB158CDD3}"/>
              </a:ext>
            </a:extLst>
          </p:cNvPr>
          <p:cNvSpPr txBox="1"/>
          <p:nvPr/>
        </p:nvSpPr>
        <p:spPr>
          <a:xfrm>
            <a:off x="349920" y="2946735"/>
            <a:ext cx="1319433"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400" b="1">
                <a:gradFill>
                  <a:gsLst>
                    <a:gs pos="2917">
                      <a:schemeClr val="tx1"/>
                    </a:gs>
                    <a:gs pos="30000">
                      <a:schemeClr val="tx1"/>
                    </a:gs>
                  </a:gsLst>
                  <a:lin ang="5400000" scaled="0"/>
                </a:gradFill>
              </a:defRPr>
            </a:lvl1pPr>
          </a:lstStyle>
          <a:p>
            <a:r>
              <a:rPr lang="en-US" dirty="0"/>
              <a:t>bit.ly</a:t>
            </a:r>
          </a:p>
        </p:txBody>
      </p:sp>
    </p:spTree>
    <p:extLst>
      <p:ext uri="{BB962C8B-B14F-4D97-AF65-F5344CB8AC3E}">
        <p14:creationId xmlns:p14="http://schemas.microsoft.com/office/powerpoint/2010/main" val="13132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EDB7F2-D0A1-4CC0-BE2A-D134B4811414}"/>
              </a:ext>
            </a:extLst>
          </p:cNvPr>
          <p:cNvSpPr>
            <a:spLocks noGrp="1"/>
          </p:cNvSpPr>
          <p:nvPr>
            <p:ph type="title"/>
          </p:nvPr>
        </p:nvSpPr>
        <p:spPr/>
        <p:txBody>
          <a:bodyPr/>
          <a:lstStyle/>
          <a:p>
            <a:r>
              <a:rPr lang="es-ES" dirty="0" err="1"/>
              <a:t>Revision</a:t>
            </a:r>
            <a:endParaRPr lang="es-ES" dirty="0"/>
          </a:p>
        </p:txBody>
      </p:sp>
      <p:sp>
        <p:nvSpPr>
          <p:cNvPr id="6" name="Text Placeholder 5">
            <a:extLst>
              <a:ext uri="{FF2B5EF4-FFF2-40B4-BE49-F238E27FC236}">
                <a16:creationId xmlns:a16="http://schemas.microsoft.com/office/drawing/2014/main" id="{8937BAEF-0C0F-4EF2-BA4D-0258D8B87275}"/>
              </a:ext>
            </a:extLst>
          </p:cNvPr>
          <p:cNvSpPr>
            <a:spLocks noGrp="1"/>
          </p:cNvSpPr>
          <p:nvPr>
            <p:ph type="body" sz="quarter" idx="12"/>
          </p:nvPr>
        </p:nvSpPr>
        <p:spPr/>
        <p:txBody>
          <a:bodyPr/>
          <a:lstStyle/>
          <a:p>
            <a:r>
              <a:rPr lang="es-ES" dirty="0" err="1"/>
              <a:t>What’s</a:t>
            </a:r>
            <a:r>
              <a:rPr lang="es-ES" dirty="0"/>
              <a:t> </a:t>
            </a:r>
            <a:r>
              <a:rPr lang="es-ES" dirty="0" err="1"/>
              <a:t>the</a:t>
            </a:r>
            <a:r>
              <a:rPr lang="es-ES" dirty="0"/>
              <a:t> SharePoint Framework </a:t>
            </a:r>
            <a:r>
              <a:rPr lang="es-ES" dirty="0" err="1"/>
              <a:t>again</a:t>
            </a:r>
            <a:r>
              <a:rPr lang="es-ES" dirty="0"/>
              <a:t>?</a:t>
            </a:r>
          </a:p>
        </p:txBody>
      </p:sp>
      <p:pic>
        <p:nvPicPr>
          <p:cNvPr id="7170" name="Picture 2" descr="Image result for confused kid in class">
            <a:extLst>
              <a:ext uri="{FF2B5EF4-FFF2-40B4-BE49-F238E27FC236}">
                <a16:creationId xmlns:a16="http://schemas.microsoft.com/office/drawing/2014/main" id="{0F346D53-3596-4FD3-85DC-28A7E9CA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4460" y="0"/>
            <a:ext cx="6870023" cy="458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8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algn="l" defTabSz="932060"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rgbClr val="0078D7"/>
                      </a:gs>
                      <a:gs pos="38000">
                        <a:srgbClr val="0078D7"/>
                      </a:gs>
                    </a:gsLst>
                    <a:lin ang="5400000" scaled="0"/>
                  </a:gradFill>
                  <a:effectLst/>
                  <a:uLnTx/>
                  <a:uFillTx/>
                  <a:latin typeface="Segoe UI"/>
                  <a:ea typeface="+mn-ea"/>
                  <a:cs typeface="+mn-cs"/>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rgbClr val="505050"/>
                      </a:gs>
                      <a:gs pos="53000">
                        <a:srgbClr val="505050"/>
                      </a:gs>
                    </a:gsLst>
                    <a:lin ang="5400000" scaled="0"/>
                  </a:gradFill>
                  <a:effectLst/>
                  <a:uLnTx/>
                  <a:uFillTx/>
                  <a:latin typeface="Segoe UI Semilight"/>
                  <a:ea typeface="+mn-ea"/>
                  <a:cs typeface="+mn-cs"/>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rgbClr val="505050"/>
                      </a:gs>
                      <a:gs pos="53000">
                        <a:srgbClr val="505050"/>
                      </a:gs>
                    </a:gsLst>
                    <a:lin ang="5400000" scaled="0"/>
                  </a:gradFill>
                  <a:effectLst/>
                  <a:uLnTx/>
                  <a:uFillTx/>
                  <a:latin typeface="Segoe UI Semilight"/>
                  <a:ea typeface="+mn-ea"/>
                  <a:cs typeface="+mn-cs"/>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0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Client-side rendered</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Natively responsive</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Client-side web parts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Client-side and persisted caches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Mobile optimized</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59280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i-FI"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marL="0" marR="0" lvl="0" indent="0" algn="ctr" defTabSz="93203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marL="0" marR="0" lvl="0" indent="0" algn="ctr" defTabSz="93203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marL="0" marR="0" lvl="0" indent="0" algn="ctr" defTabSz="93203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marL="0" marR="0" lvl="0" indent="0" algn="ctr" defTabSz="93203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896" b="0" i="0" u="none" strike="noStrike" kern="1200" cap="none" spc="-71" normalizeH="0" baseline="0" noProof="0" dirty="0">
                <a:ln>
                  <a:noFill/>
                </a:ln>
                <a:solidFill>
                  <a:srgbClr val="505050">
                    <a:lumMod val="75000"/>
                  </a:srgbClr>
                </a:solidFill>
                <a:effectLst/>
                <a:uLnTx/>
                <a:uFillTx/>
                <a:latin typeface="Segoe UI Light"/>
                <a:ea typeface="+mn-ea"/>
                <a:cs typeface="+mn-cs"/>
              </a:rPr>
              <a:t>Sharing is caring…</a:t>
            </a:r>
            <a:endParaRPr kumimoji="0" lang="fi-FI" sz="4896" b="0" i="0" u="none" strike="noStrike" kern="1200" cap="none" spc="-71" normalizeH="0" baseline="0" noProof="0" dirty="0">
              <a:ln>
                <a:noFill/>
              </a:ln>
              <a:solidFill>
                <a:srgbClr val="505050">
                  <a:lumMod val="75000"/>
                </a:srgbClr>
              </a:solidFill>
              <a:effectLst/>
              <a:uLnTx/>
              <a:uFillTx/>
              <a:latin typeface="Segoe UI Light"/>
              <a:ea typeface="+mn-ea"/>
              <a:cs typeface="+mn-cs"/>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80" b="1" i="0" u="none" strike="noStrike" kern="1200" cap="none" spc="-71" normalizeH="0" baseline="0" noProof="0" dirty="0">
                <a:ln>
                  <a:noFill/>
                </a:ln>
                <a:solidFill>
                  <a:srgbClr val="0078D7"/>
                </a:solidFill>
                <a:effectLst/>
                <a:uLnTx/>
                <a:uFillTx/>
                <a:latin typeface="Segoe UI Light"/>
                <a:ea typeface="+mn-ea"/>
                <a:cs typeface="+mn-cs"/>
              </a:rPr>
              <a:t>http://aka.ms/SharePointPnP</a:t>
            </a:r>
            <a:endParaRPr kumimoji="0" lang="fi-FI" sz="4080" b="1" i="0" u="none" strike="noStrike" kern="1200" cap="none" spc="-71" normalizeH="0" baseline="0" noProof="0" dirty="0">
              <a:ln>
                <a:noFill/>
              </a:ln>
              <a:solidFill>
                <a:srgbClr val="0078D7"/>
              </a:solidFill>
              <a:effectLst/>
              <a:uLnTx/>
              <a:uFillTx/>
              <a:latin typeface="Segoe UI Light"/>
              <a:ea typeface="+mn-ea"/>
              <a:cs typeface="+mn-cs"/>
            </a:endParaRPr>
          </a:p>
        </p:txBody>
      </p:sp>
    </p:spTree>
    <p:extLst>
      <p:ext uri="{BB962C8B-B14F-4D97-AF65-F5344CB8AC3E}">
        <p14:creationId xmlns:p14="http://schemas.microsoft.com/office/powerpoint/2010/main" val="255005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400"/>
                                  </p:stCondLst>
                                  <p:childTnLst>
                                    <p:set>
                                      <p:cBhvr>
                                        <p:cTn id="11" dur="1" fill="hold">
                                          <p:stCondLst>
                                            <p:cond delay="0"/>
                                          </p:stCondLst>
                                        </p:cTn>
                                        <p:tgtEl>
                                          <p:spTgt spid="560"/>
                                        </p:tgtEl>
                                        <p:attrNameLst>
                                          <p:attrName>style.visibility</p:attrName>
                                        </p:attrNameLst>
                                      </p:cBhvr>
                                      <p:to>
                                        <p:strVal val="visible"/>
                                      </p:to>
                                    </p:set>
                                    <p:animEffect transition="in" filter="fade">
                                      <p:cBhvr>
                                        <p:cTn id="12" dur="1000"/>
                                        <p:tgtEl>
                                          <p:spTgt spid="560"/>
                                        </p:tgtEl>
                                      </p:cBhvr>
                                    </p:animEffect>
                                    <p:anim calcmode="lin" valueType="num">
                                      <p:cBhvr>
                                        <p:cTn id="13" dur="1000" fill="hold"/>
                                        <p:tgtEl>
                                          <p:spTgt spid="560"/>
                                        </p:tgtEl>
                                        <p:attrNameLst>
                                          <p:attrName>ppt_x</p:attrName>
                                        </p:attrNameLst>
                                      </p:cBhvr>
                                      <p:tavLst>
                                        <p:tav tm="0">
                                          <p:val>
                                            <p:strVal val="#ppt_x"/>
                                          </p:val>
                                        </p:tav>
                                        <p:tav tm="100000">
                                          <p:val>
                                            <p:strVal val="#ppt_x"/>
                                          </p:val>
                                        </p:tav>
                                      </p:tavLst>
                                    </p:anim>
                                    <p:anim calcmode="lin" valueType="num">
                                      <p:cBhvr>
                                        <p:cTn id="14" dur="1000" fill="hold"/>
                                        <p:tgtEl>
                                          <p:spTgt spid="56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6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2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EDB7F2-D0A1-4CC0-BE2A-D134B4811414}"/>
              </a:ext>
            </a:extLst>
          </p:cNvPr>
          <p:cNvSpPr>
            <a:spLocks noGrp="1"/>
          </p:cNvSpPr>
          <p:nvPr>
            <p:ph type="title"/>
          </p:nvPr>
        </p:nvSpPr>
        <p:spPr>
          <a:xfrm>
            <a:off x="465137" y="3497262"/>
            <a:ext cx="9258966" cy="1828800"/>
          </a:xfrm>
        </p:spPr>
        <p:txBody>
          <a:bodyPr/>
          <a:lstStyle/>
          <a:p>
            <a:r>
              <a:rPr lang="es-ES" dirty="0" err="1"/>
              <a:t>Overview</a:t>
            </a:r>
            <a:r>
              <a:rPr lang="es-ES" dirty="0"/>
              <a:t> </a:t>
            </a:r>
            <a:r>
              <a:rPr lang="es-ES" dirty="0" err="1"/>
              <a:t>of</a:t>
            </a:r>
            <a:r>
              <a:rPr lang="es-ES" dirty="0"/>
              <a:t> </a:t>
            </a:r>
            <a:r>
              <a:rPr lang="es-ES" dirty="0" err="1"/>
              <a:t>what</a:t>
            </a:r>
            <a:r>
              <a:rPr lang="es-ES" dirty="0"/>
              <a:t> </a:t>
            </a:r>
            <a:r>
              <a:rPr lang="es-ES" dirty="0" err="1"/>
              <a:t>we’re</a:t>
            </a:r>
            <a:r>
              <a:rPr lang="es-ES" dirty="0"/>
              <a:t> </a:t>
            </a:r>
            <a:r>
              <a:rPr lang="es-ES" dirty="0" err="1"/>
              <a:t>building</a:t>
            </a:r>
            <a:endParaRPr lang="es-ES" dirty="0"/>
          </a:p>
        </p:txBody>
      </p:sp>
      <p:pic>
        <p:nvPicPr>
          <p:cNvPr id="4098" name="Picture 2" descr="Image result for rube goldberg">
            <a:extLst>
              <a:ext uri="{FF2B5EF4-FFF2-40B4-BE49-F238E27FC236}">
                <a16:creationId xmlns:a16="http://schemas.microsoft.com/office/drawing/2014/main" id="{F2A580B3-907B-49C0-84F5-E9242B1E11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67"/>
          <a:stretch/>
        </p:blipFill>
        <p:spPr bwMode="auto">
          <a:xfrm>
            <a:off x="6499123" y="173329"/>
            <a:ext cx="5623020" cy="313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12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FC2C957F-4F78-4D93-B930-1DD23A33B2EA}"/>
              </a:ext>
            </a:extLst>
          </p:cNvPr>
          <p:cNvGraphicFramePr/>
          <p:nvPr>
            <p:extLst>
              <p:ext uri="{D42A27DB-BD31-4B8C-83A1-F6EECF244321}">
                <p14:modId xmlns:p14="http://schemas.microsoft.com/office/powerpoint/2010/main" val="2290048337"/>
              </p:ext>
            </p:extLst>
          </p:nvPr>
        </p:nvGraphicFramePr>
        <p:xfrm>
          <a:off x="700588" y="2887373"/>
          <a:ext cx="11035298" cy="1653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Image result for PowerApps">
            <a:extLst>
              <a:ext uri="{FF2B5EF4-FFF2-40B4-BE49-F238E27FC236}">
                <a16:creationId xmlns:a16="http://schemas.microsoft.com/office/drawing/2014/main" id="{95EEBB22-4083-4E68-9006-0ECFCB74C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232" y="5226370"/>
            <a:ext cx="2780581" cy="13902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harePoint Online">
            <a:extLst>
              <a:ext uri="{FF2B5EF4-FFF2-40B4-BE49-F238E27FC236}">
                <a16:creationId xmlns:a16="http://schemas.microsoft.com/office/drawing/2014/main" id="{DBEAE7AB-7F86-4DF1-99FB-A8602E8918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6115" y="5182175"/>
            <a:ext cx="1376414" cy="13764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SharePoint Online">
            <a:extLst>
              <a:ext uri="{FF2B5EF4-FFF2-40B4-BE49-F238E27FC236}">
                <a16:creationId xmlns:a16="http://schemas.microsoft.com/office/drawing/2014/main" id="{A9C64B38-AFE9-4800-B575-29ECCA3385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7009" y="5182175"/>
            <a:ext cx="1376413" cy="1376413"/>
          </a:xfrm>
          <a:prstGeom prst="rect">
            <a:avLst/>
          </a:prstGeom>
          <a:noFill/>
          <a:extLst>
            <a:ext uri="{909E8E84-426E-40DD-AFC4-6F175D3DCCD1}">
              <a14:hiddenFill xmlns:a14="http://schemas.microsoft.com/office/drawing/2010/main">
                <a:solidFill>
                  <a:srgbClr val="FFFFFF"/>
                </a:solidFill>
              </a14:hiddenFill>
            </a:ext>
          </a:extLst>
        </p:spPr>
      </p:pic>
      <p:sp>
        <p:nvSpPr>
          <p:cNvPr id="9" name="Right Brace 8">
            <a:extLst>
              <a:ext uri="{FF2B5EF4-FFF2-40B4-BE49-F238E27FC236}">
                <a16:creationId xmlns:a16="http://schemas.microsoft.com/office/drawing/2014/main" id="{03220546-1687-4A4F-A96F-C33C82EDCC56}"/>
              </a:ext>
            </a:extLst>
          </p:cNvPr>
          <p:cNvSpPr/>
          <p:nvPr/>
        </p:nvSpPr>
        <p:spPr>
          <a:xfrm rot="16200000">
            <a:off x="6021561" y="-3698192"/>
            <a:ext cx="425657" cy="11613635"/>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78" name="Picture 6" descr="Related image">
            <a:extLst>
              <a:ext uri="{FF2B5EF4-FFF2-40B4-BE49-F238E27FC236}">
                <a16:creationId xmlns:a16="http://schemas.microsoft.com/office/drawing/2014/main" id="{1FC90F5D-337D-4064-9BDC-6FAB3042AB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2855" y="224637"/>
            <a:ext cx="2670764" cy="14856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harepoint framework">
            <a:extLst>
              <a:ext uri="{FF2B5EF4-FFF2-40B4-BE49-F238E27FC236}">
                <a16:creationId xmlns:a16="http://schemas.microsoft.com/office/drawing/2014/main" id="{AF9FD328-F72B-44CD-BB1E-F1DFADD259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884" b="21326"/>
          <a:stretch/>
        </p:blipFill>
        <p:spPr bwMode="auto">
          <a:xfrm>
            <a:off x="4717187" y="5329607"/>
            <a:ext cx="2216727" cy="108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386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a:extLst>
              <a:ext uri="{FF2B5EF4-FFF2-40B4-BE49-F238E27FC236}">
                <a16:creationId xmlns:a16="http://schemas.microsoft.com/office/drawing/2014/main" id="{CEB68944-C441-4DD1-BF43-FCA153DE1E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85" t="22730" r="29478" b="19766"/>
          <a:stretch/>
        </p:blipFill>
        <p:spPr bwMode="auto">
          <a:xfrm>
            <a:off x="506478" y="480558"/>
            <a:ext cx="1490765" cy="10731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4EAA5A-F19D-4852-9B60-6513DE3A4E67}"/>
              </a:ext>
            </a:extLst>
          </p:cNvPr>
          <p:cNvPicPr>
            <a:picLocks noChangeAspect="1"/>
          </p:cNvPicPr>
          <p:nvPr/>
        </p:nvPicPr>
        <p:blipFill>
          <a:blip r:embed="rId3"/>
          <a:stretch>
            <a:fillRect/>
          </a:stretch>
        </p:blipFill>
        <p:spPr>
          <a:xfrm>
            <a:off x="4147911" y="646572"/>
            <a:ext cx="7682751" cy="4777355"/>
          </a:xfrm>
          <a:prstGeom prst="rect">
            <a:avLst/>
          </a:prstGeom>
        </p:spPr>
      </p:pic>
      <p:grpSp>
        <p:nvGrpSpPr>
          <p:cNvPr id="8" name="Group 7">
            <a:extLst>
              <a:ext uri="{FF2B5EF4-FFF2-40B4-BE49-F238E27FC236}">
                <a16:creationId xmlns:a16="http://schemas.microsoft.com/office/drawing/2014/main" id="{9CFCCDA4-F6E3-43E8-BB8F-C083175DF620}"/>
              </a:ext>
            </a:extLst>
          </p:cNvPr>
          <p:cNvGrpSpPr/>
          <p:nvPr/>
        </p:nvGrpSpPr>
        <p:grpSpPr>
          <a:xfrm>
            <a:off x="2071550" y="618251"/>
            <a:ext cx="2002054" cy="440528"/>
            <a:chOff x="2071550" y="618251"/>
            <a:chExt cx="2002054" cy="440528"/>
          </a:xfrm>
        </p:grpSpPr>
        <p:sp>
          <p:nvSpPr>
            <p:cNvPr id="6" name="Arrow: Right 5">
              <a:extLst>
                <a:ext uri="{FF2B5EF4-FFF2-40B4-BE49-F238E27FC236}">
                  <a16:creationId xmlns:a16="http://schemas.microsoft.com/office/drawing/2014/main" id="{D5B4EC40-C4E3-461F-B18A-ADDD16FD9D93}"/>
                </a:ext>
              </a:extLst>
            </p:cNvPr>
            <p:cNvSpPr/>
            <p:nvPr/>
          </p:nvSpPr>
          <p:spPr bwMode="auto">
            <a:xfrm>
              <a:off x="2071550" y="646572"/>
              <a:ext cx="2002054" cy="412207"/>
            </a:xfrm>
            <a:prstGeom prst="rightArrow">
              <a:avLst>
                <a:gd name="adj1" fmla="val 55057"/>
                <a:gd name="adj2" fmla="val 50000"/>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FA5E82-D078-47BD-9A29-25BE17B8B774}"/>
                </a:ext>
              </a:extLst>
            </p:cNvPr>
            <p:cNvSpPr txBox="1"/>
            <p:nvPr/>
          </p:nvSpPr>
          <p:spPr>
            <a:xfrm>
              <a:off x="2220417" y="618251"/>
              <a:ext cx="1601134" cy="334243"/>
            </a:xfrm>
            <a:prstGeom prst="rect">
              <a:avLst/>
            </a:prstGeom>
            <a:noFill/>
          </p:spPr>
          <p:txBody>
            <a:bodyPr wrap="square" lIns="182880" tIns="146304" rIns="182880" bIns="146304" rtlCol="0">
              <a:spAutoFit/>
            </a:bodyPr>
            <a:lstStyle/>
            <a:p>
              <a:pPr>
                <a:lnSpc>
                  <a:spcPct val="90000"/>
                </a:lnSpc>
                <a:spcAft>
                  <a:spcPts val="600"/>
                </a:spcAft>
              </a:pPr>
              <a:r>
                <a:rPr lang="en-IE" sz="1400" dirty="0">
                  <a:gradFill>
                    <a:gsLst>
                      <a:gs pos="2917">
                        <a:schemeClr val="tx1"/>
                      </a:gs>
                      <a:gs pos="30000">
                        <a:schemeClr val="tx1"/>
                      </a:gs>
                    </a:gsLst>
                    <a:lin ang="5400000" scaled="0"/>
                  </a:gradFill>
                </a:rPr>
                <a:t>Reviewer Clicks</a:t>
              </a:r>
              <a:endParaRPr lang="en-US" sz="1400" dirty="0" err="1">
                <a:gradFill>
                  <a:gsLst>
                    <a:gs pos="2917">
                      <a:schemeClr val="tx1"/>
                    </a:gs>
                    <a:gs pos="30000">
                      <a:schemeClr val="tx1"/>
                    </a:gs>
                  </a:gsLst>
                  <a:lin ang="5400000" scaled="0"/>
                </a:gradFill>
              </a:endParaRPr>
            </a:p>
          </p:txBody>
        </p:sp>
      </p:grpSp>
      <p:sp>
        <p:nvSpPr>
          <p:cNvPr id="15" name="Rectangle 14">
            <a:extLst>
              <a:ext uri="{FF2B5EF4-FFF2-40B4-BE49-F238E27FC236}">
                <a16:creationId xmlns:a16="http://schemas.microsoft.com/office/drawing/2014/main" id="{CCE3A076-F22A-457C-A3F8-E6BD5D1C902A}"/>
              </a:ext>
            </a:extLst>
          </p:cNvPr>
          <p:cNvSpPr/>
          <p:nvPr/>
        </p:nvSpPr>
        <p:spPr bwMode="auto">
          <a:xfrm>
            <a:off x="8004406" y="1140594"/>
            <a:ext cx="3541098" cy="359503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248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field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7550fb09-e1e4-49f9-8257-ac8f082c86d0"/>
    <ds:schemaRef ds:uri="0f32b589-041a-4b5d-9ecb-546b576e7a4a"/>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1698</TotalTime>
  <Words>514</Words>
  <Application>Microsoft Office PowerPoint</Application>
  <PresentationFormat>Custom</PresentationFormat>
  <Paragraphs>131</Paragraphs>
  <Slides>15</Slides>
  <Notes>6</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Office 365 PPT Template - 2017</vt:lpstr>
      <vt:lpstr>1_Office 365 PPT Template - 2017</vt:lpstr>
      <vt:lpstr>5-30719_SharePoint_Team_Template_Light</vt:lpstr>
      <vt:lpstr>Acrobat Document</vt:lpstr>
      <vt:lpstr> Build a (real) webpart</vt:lpstr>
      <vt:lpstr>Instructions here: http://bit.ly/lkmugprep </vt:lpstr>
      <vt:lpstr>Revision</vt:lpstr>
      <vt:lpstr>SharePoint Framework</vt:lpstr>
      <vt:lpstr>What’s a modern page?</vt:lpstr>
      <vt:lpstr>PowerPoint Presentation</vt:lpstr>
      <vt:lpstr>Overview of what we’re building</vt:lpstr>
      <vt:lpstr>PowerPoint Presentation</vt:lpstr>
      <vt:lpstr>PowerPoint Presentation</vt:lpstr>
      <vt:lpstr>PowerPoint Presentation</vt:lpstr>
      <vt:lpstr>Implement the code</vt:lpstr>
      <vt:lpstr>Implement the URL and SharePoint list item access</vt:lpstr>
      <vt:lpstr>Implement the GitHub display web part</vt:lpstr>
      <vt:lpstr>Up next:  Lunch!  Then:   Intro to the MS Graph</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Joon Du Randt</cp:lastModifiedBy>
  <cp:revision>76</cp:revision>
  <dcterms:created xsi:type="dcterms:W3CDTF">2017-07-18T18:43:36Z</dcterms:created>
  <dcterms:modified xsi:type="dcterms:W3CDTF">2018-11-08T17:29:31Z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